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260" r:id="rId6"/>
    <p:sldId id="259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088" autoAdjust="0"/>
  </p:normalViewPr>
  <p:slideViewPr>
    <p:cSldViewPr snapToGrid="0">
      <p:cViewPr varScale="1">
        <p:scale>
          <a:sx n="106" d="100"/>
          <a:sy n="106" d="100"/>
        </p:scale>
        <p:origin x="7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8E56C-5B4E-4C10-84AF-04B7AE478ABE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4CBC-60E7-457C-887D-CB603736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box identifies in-person topics. Others are done outside of the module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1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lecture topics are identified by red boxes</a:t>
            </a:r>
          </a:p>
          <a:p>
            <a:endParaRPr lang="en-US" dirty="0"/>
          </a:p>
          <a:p>
            <a:r>
              <a:rPr lang="en-US" dirty="0"/>
              <a:t>- People is in bold because there are direct implications of the science on the people that it impacts.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critical for stock assessment? I contend that unlike ecology, the terminology used in fisheries science has specific definitions and these matter when trying to assess a stock. For example: </a:t>
            </a:r>
          </a:p>
          <a:p>
            <a:r>
              <a:rPr lang="en-US" dirty="0"/>
              <a:t>Is a stock the same as a population? The answer to this will tell you if emigration and immigration can be ignored in your assessment model.</a:t>
            </a:r>
          </a:p>
          <a:p>
            <a:r>
              <a:rPr lang="en-US" dirty="0"/>
              <a:t>Does a cohort describe biomass? </a:t>
            </a:r>
          </a:p>
          <a:p>
            <a:r>
              <a:rPr lang="en-US" dirty="0"/>
              <a:t>Is catch composition the same as age structure? No – the catch composition depends on the age structure, but is modified by selectivity</a:t>
            </a:r>
          </a:p>
          <a:p>
            <a:r>
              <a:rPr lang="en-US" dirty="0"/>
              <a:t>How is F related to U; how is S related to M? Fishing mortality and exploitation are not synonymous and we will tell you why.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with the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9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Question: Why might it matter if a stock boundary is smaller than a population?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8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will include example of exponential decline in abundance with age</a:t>
            </a:r>
          </a:p>
          <a:p>
            <a:endParaRPr lang="en-US" dirty="0"/>
          </a:p>
          <a:p>
            <a:r>
              <a:rPr lang="en-US" dirty="0"/>
              <a:t>Remember to detail why this can be forgotten – often parameters estimated in log space (becomes additive) vs. in natural scale (needs to be multiplicative). Going back and forth between the two can do your head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7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look at rates of change but then need to put this in context of actual 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F4CBC-60E7-457C-887D-CB603736E1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6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4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5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1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BE0D3-E4A9-48BC-9171-F8D206744B4D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DBDA-38B9-4B9B-8974-365D5BDAA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Taste of Fisheries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7835-251A-4611-AAD5-929DD32A4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Dr. David Keith and Dr. Heather Bowlby</a:t>
            </a:r>
          </a:p>
          <a:p>
            <a:pPr algn="ctr"/>
            <a:r>
              <a:rPr lang="en-US" dirty="0"/>
              <a:t>Fisheries and Oceans, Canada</a:t>
            </a:r>
          </a:p>
        </p:txBody>
      </p:sp>
    </p:spTree>
    <p:extLst>
      <p:ext uri="{BB962C8B-B14F-4D97-AF65-F5344CB8AC3E}">
        <p14:creationId xmlns:p14="http://schemas.microsoft.com/office/powerpoint/2010/main" val="333918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C96E-36F3-443B-AA26-94CDD1CA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Populations Change in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556F-0E75-4AE9-A890-D424DAF08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5786" y="2439587"/>
            <a:ext cx="3470344" cy="3215768"/>
          </a:xfrm>
          <a:ln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sz="2800" dirty="0"/>
              <a:t>Populations do not grow without bound. 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sz="2800" dirty="0"/>
              <a:t>Density dependence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sz="2800" dirty="0"/>
              <a:t>How fast a population grows is related to how close it is to its ‘maximum’ size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586F-45F2-46AE-A159-29A23494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0" y="2318199"/>
            <a:ext cx="6651787" cy="2968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49B6-49BC-4ED6-9A0E-3ED344B35FD2}"/>
                  </a:ext>
                </a:extLst>
              </p:cNvPr>
              <p:cNvSpPr txBox="1"/>
              <p:nvPr/>
            </p:nvSpPr>
            <p:spPr>
              <a:xfrm>
                <a:off x="6013764" y="4047471"/>
                <a:ext cx="2011063" cy="6241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CA" b="0" i="1" smtClean="0">
                              <a:latin typeface="Cambria Math"/>
                            </a:rPr>
                            <m:t>𝑑𝑇</m:t>
                          </m:r>
                        </m:den>
                      </m:f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latin typeface="Cambria Math"/>
                        </a:rPr>
                        <m:t>𝑟𝑁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49B6-49BC-4ED6-9A0E-3ED344B3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764" y="4047471"/>
                <a:ext cx="2011063" cy="624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81E8BB-4C00-4C94-90C4-01451DE092F0}"/>
                  </a:ext>
                </a:extLst>
              </p:cNvPr>
              <p:cNvSpPr txBox="1"/>
              <p:nvPr/>
            </p:nvSpPr>
            <p:spPr>
              <a:xfrm>
                <a:off x="2693525" y="4047471"/>
                <a:ext cx="1128899" cy="6182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CA" b="0" i="1" smtClean="0">
                              <a:latin typeface="Cambria Math"/>
                            </a:rPr>
                            <m:t>𝑑𝑇</m:t>
                          </m:r>
                        </m:den>
                      </m:f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latin typeface="Cambria Math"/>
                        </a:rPr>
                        <m:t>𝑟𝑁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81E8BB-4C00-4C94-90C4-01451DE09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25" y="4047471"/>
                <a:ext cx="1128899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B50D4B-5246-4164-8EEC-903659DCE79F}"/>
                  </a:ext>
                </a:extLst>
              </p:cNvPr>
              <p:cNvSpPr txBox="1"/>
              <p:nvPr/>
            </p:nvSpPr>
            <p:spPr>
              <a:xfrm>
                <a:off x="1464956" y="5595825"/>
                <a:ext cx="16793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B50D4B-5246-4164-8EEC-903659DC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56" y="5595825"/>
                <a:ext cx="16793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3DC08-9644-41AE-AC11-E45A426BCABE}"/>
                  </a:ext>
                </a:extLst>
              </p:cNvPr>
              <p:cNvSpPr txBox="1"/>
              <p:nvPr/>
            </p:nvSpPr>
            <p:spPr>
              <a:xfrm>
                <a:off x="4432433" y="5559012"/>
                <a:ext cx="2586862" cy="616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3DC08-9644-41AE-AC11-E45A426B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33" y="5559012"/>
                <a:ext cx="2586862" cy="616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47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D960-60DD-47E0-88E7-AD22B7B6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Stock-Recruitment Relationships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B046DD-67CA-4DF3-BF2B-F6EBA0C5D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1943956"/>
            <a:ext cx="5553348" cy="43050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E4F92B-6B9A-4099-ACE0-355B6A10A994}"/>
              </a:ext>
            </a:extLst>
          </p:cNvPr>
          <p:cNvSpPr/>
          <p:nvPr/>
        </p:nvSpPr>
        <p:spPr>
          <a:xfrm>
            <a:off x="6568966" y="5967315"/>
            <a:ext cx="662151" cy="23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38E0-E503-4E53-BD9D-222236581942}"/>
              </a:ext>
            </a:extLst>
          </p:cNvPr>
          <p:cNvSpPr/>
          <p:nvPr/>
        </p:nvSpPr>
        <p:spPr>
          <a:xfrm>
            <a:off x="7740869" y="2083743"/>
            <a:ext cx="1634359" cy="260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8D3DE-F10D-4225-AB1E-61B5BA28D56F}"/>
              </a:ext>
            </a:extLst>
          </p:cNvPr>
          <p:cNvSpPr txBox="1"/>
          <p:nvPr/>
        </p:nvSpPr>
        <p:spPr>
          <a:xfrm>
            <a:off x="5580993" y="4845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B31A75-E473-410C-9975-7BD922ABFB28}"/>
              </a:ext>
            </a:extLst>
          </p:cNvPr>
          <p:cNvSpPr/>
          <p:nvPr/>
        </p:nvSpPr>
        <p:spPr>
          <a:xfrm>
            <a:off x="10326414" y="2609261"/>
            <a:ext cx="662151" cy="23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977C0-B394-4B86-AB1D-6B7E82B02E3B}"/>
              </a:ext>
            </a:extLst>
          </p:cNvPr>
          <p:cNvSpPr/>
          <p:nvPr/>
        </p:nvSpPr>
        <p:spPr>
          <a:xfrm>
            <a:off x="10326414" y="3429000"/>
            <a:ext cx="662151" cy="23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8AB3C-C519-4120-AD18-1711A19E7E9F}"/>
              </a:ext>
            </a:extLst>
          </p:cNvPr>
          <p:cNvSpPr/>
          <p:nvPr/>
        </p:nvSpPr>
        <p:spPr>
          <a:xfrm>
            <a:off x="10326413" y="4248739"/>
            <a:ext cx="662151" cy="23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ABDFA1-A702-44F2-90DA-5E3A4A2A9D3B}"/>
              </a:ext>
            </a:extLst>
          </p:cNvPr>
          <p:cNvCxnSpPr/>
          <p:nvPr/>
        </p:nvCxnSpPr>
        <p:spPr>
          <a:xfrm flipV="1">
            <a:off x="7598979" y="2213775"/>
            <a:ext cx="1986455" cy="3461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D8836D-55F2-4F55-BFC0-F637087B8BED}"/>
              </a:ext>
            </a:extLst>
          </p:cNvPr>
          <p:cNvSpPr txBox="1"/>
          <p:nvPr/>
        </p:nvSpPr>
        <p:spPr>
          <a:xfrm>
            <a:off x="9574248" y="196877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5A4A7-58C9-44A6-823E-A91D8FF783DA}"/>
              </a:ext>
            </a:extLst>
          </p:cNvPr>
          <p:cNvSpPr txBox="1"/>
          <p:nvPr/>
        </p:nvSpPr>
        <p:spPr>
          <a:xfrm>
            <a:off x="10359521" y="2473717"/>
            <a:ext cx="159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Beverton</a:t>
            </a:r>
            <a:r>
              <a:rPr lang="en-US" dirty="0"/>
              <a:t>-Holt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EB92D-7F95-412B-82C7-03EE98C33016}"/>
              </a:ext>
            </a:extLst>
          </p:cNvPr>
          <p:cNvSpPr txBox="1"/>
          <p:nvPr/>
        </p:nvSpPr>
        <p:spPr>
          <a:xfrm>
            <a:off x="10966969" y="4014952"/>
            <a:ext cx="75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648A-0D10-4F46-83F9-3113588EA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196" y="1872892"/>
            <a:ext cx="5471686" cy="4698505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Number of offspring is related to the number of parents</a:t>
            </a:r>
          </a:p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Required to describe reproductive output of a year-class</a:t>
            </a:r>
          </a:p>
          <a:p>
            <a:pPr marL="461963" lvl="1" indent="-261938">
              <a:buFont typeface="Wingdings" panose="05000000000000000000" pitchFamily="2" charset="2"/>
              <a:buChar char="§"/>
            </a:pPr>
            <a:r>
              <a:rPr lang="en-US" sz="2600" dirty="0"/>
              <a:t>Typically, the youngest ages of a population are very hard to sample</a:t>
            </a:r>
          </a:p>
          <a:p>
            <a:pPr marL="461963" lvl="1" indent="-261938">
              <a:buFont typeface="Wingdings" panose="05000000000000000000" pitchFamily="2" charset="2"/>
              <a:buChar char="§"/>
            </a:pPr>
            <a:r>
              <a:rPr lang="en-US" sz="2600" dirty="0"/>
              <a:t>We see animals that have ‘recruited’ to the fishery</a:t>
            </a:r>
          </a:p>
          <a:p>
            <a:pPr marL="461963" lvl="1" indent="-261938">
              <a:buFont typeface="Wingdings" panose="05000000000000000000" pitchFamily="2" charset="2"/>
              <a:buChar char="§"/>
            </a:pPr>
            <a:r>
              <a:rPr lang="en-US" sz="2600" dirty="0"/>
              <a:t>Expectation is that young fish experience density-dependent mortality</a:t>
            </a:r>
          </a:p>
          <a:p>
            <a:pPr marL="461963" lvl="1" indent="-261938">
              <a:buFont typeface="Wingdings" panose="05000000000000000000" pitchFamily="2" charset="2"/>
              <a:buChar char="§"/>
            </a:pPr>
            <a:r>
              <a:rPr lang="en-US" sz="2600" dirty="0"/>
              <a:t>Year class strength (recruitment) scales relative abundance and is critical for reference points</a:t>
            </a:r>
          </a:p>
        </p:txBody>
      </p:sp>
    </p:spTree>
    <p:extLst>
      <p:ext uri="{BB962C8B-B14F-4D97-AF65-F5344CB8AC3E}">
        <p14:creationId xmlns:p14="http://schemas.microsoft.com/office/powerpoint/2010/main" val="373392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6D0E-A3B7-4721-BB8A-12BC8C3B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Fishing Come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B7FE-C633-4217-A57F-751AAD123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93329"/>
            <a:ext cx="10311651" cy="830998"/>
          </a:xfrm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461963" lvl="1" indent="-261938">
              <a:buFont typeface="Wingdings" panose="05000000000000000000" pitchFamily="2" charset="2"/>
              <a:buChar char="§"/>
            </a:pPr>
            <a:r>
              <a:rPr lang="en-US" sz="2600" dirty="0"/>
              <a:t>Key Idea: fishing mortality and natural mortality are proportional to             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16C04-1A6B-4830-875E-8717D17F17E3}"/>
              </a:ext>
            </a:extLst>
          </p:cNvPr>
          <p:cNvSpPr txBox="1"/>
          <p:nvPr/>
        </p:nvSpPr>
        <p:spPr>
          <a:xfrm>
            <a:off x="8410078" y="767255"/>
            <a:ext cx="2451312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Z = M +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39D5A-2E21-473C-8E4B-D813BB688D52}"/>
              </a:ext>
            </a:extLst>
          </p:cNvPr>
          <p:cNvSpPr txBox="1"/>
          <p:nvPr/>
        </p:nvSpPr>
        <p:spPr>
          <a:xfrm>
            <a:off x="8815336" y="1845734"/>
            <a:ext cx="1784463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U = e</a:t>
            </a:r>
            <a:r>
              <a:rPr lang="en-US" sz="4800" baseline="30000" dirty="0"/>
              <a:t>-F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F85DF-A796-4151-B763-9C340AF1625B}"/>
                  </a:ext>
                </a:extLst>
              </p:cNvPr>
              <p:cNvSpPr txBox="1"/>
              <p:nvPr/>
            </p:nvSpPr>
            <p:spPr>
              <a:xfrm>
                <a:off x="782426" y="2075707"/>
                <a:ext cx="4233908" cy="10579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CA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F85DF-A796-4151-B763-9C340AF1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6" y="2075707"/>
                <a:ext cx="4233908" cy="1057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56D7D-F7BE-4B94-A1D4-18C0ECA02240}"/>
                  </a:ext>
                </a:extLst>
              </p:cNvPr>
              <p:cNvSpPr txBox="1"/>
              <p:nvPr/>
            </p:nvSpPr>
            <p:spPr>
              <a:xfrm>
                <a:off x="782426" y="3307379"/>
                <a:ext cx="4233908" cy="9753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CA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56D7D-F7BE-4B94-A1D4-18C0ECA0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6" y="3307379"/>
                <a:ext cx="4233908" cy="975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890E9E-427F-4DD5-92B5-B730E3AD403D}"/>
              </a:ext>
            </a:extLst>
          </p:cNvPr>
          <p:cNvSpPr txBox="1">
            <a:spLocks/>
          </p:cNvSpPr>
          <p:nvPr/>
        </p:nvSpPr>
        <p:spPr>
          <a:xfrm>
            <a:off x="5385549" y="2037651"/>
            <a:ext cx="3365371" cy="30449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Exploitation Rate</a:t>
            </a:r>
          </a:p>
          <a:p>
            <a:endParaRPr lang="en-US" sz="28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800" dirty="0"/>
          </a:p>
          <a:p>
            <a:r>
              <a:rPr lang="en-US" sz="2800" dirty="0"/>
              <a:t>Baranov Catch Equation (1918)</a:t>
            </a:r>
          </a:p>
        </p:txBody>
      </p:sp>
    </p:spTree>
    <p:extLst>
      <p:ext uri="{BB962C8B-B14F-4D97-AF65-F5344CB8AC3E}">
        <p14:creationId xmlns:p14="http://schemas.microsoft.com/office/powerpoint/2010/main" val="408046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DDAE-13EA-4B25-B369-FE3357AF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as 1, 2, 3…..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038B-334A-4D9C-9BF9-A0E816E0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9817"/>
            <a:ext cx="10058400" cy="4023360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Take information about the animal’s life history and build a model to describe it</a:t>
            </a:r>
            <a:endParaRPr lang="en-US" sz="2600" dirty="0"/>
          </a:p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Link the sources of data that you have (e.g. catch at age) and use the model to estimate rates (e.g. survival, reproductive output)</a:t>
            </a:r>
          </a:p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Estimate total mortality from these rates and account for the proportion that comes from fishing!</a:t>
            </a:r>
          </a:p>
          <a:p>
            <a:pPr marL="344488" indent="-290513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4488" indent="-290513">
              <a:buFont typeface="Wingdings" panose="05000000000000000000" pitchFamily="2" charset="2"/>
              <a:buChar char="§"/>
            </a:pPr>
            <a:r>
              <a:rPr lang="en-US" sz="2800" dirty="0"/>
              <a:t>HOW can this possibly go wrong???</a:t>
            </a:r>
          </a:p>
        </p:txBody>
      </p:sp>
    </p:spTree>
    <p:extLst>
      <p:ext uri="{BB962C8B-B14F-4D97-AF65-F5344CB8AC3E}">
        <p14:creationId xmlns:p14="http://schemas.microsoft.com/office/powerpoint/2010/main" val="143739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4112-9C9D-4076-8D79-91714026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50" y="150272"/>
            <a:ext cx="5520803" cy="1450757"/>
          </a:xfrm>
        </p:spPr>
        <p:txBody>
          <a:bodyPr/>
          <a:lstStyle/>
          <a:p>
            <a:r>
              <a:rPr lang="en-US" dirty="0"/>
              <a:t>Challenge 1: Individual vs. Biomass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5B6DF-DCA3-4F1D-B87D-0F516373F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8" r="17463"/>
          <a:stretch/>
        </p:blipFill>
        <p:spPr>
          <a:xfrm>
            <a:off x="7402068" y="93013"/>
            <a:ext cx="4632377" cy="3097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C8845-176A-4B68-B2B8-A3F75ECA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66" y="2454515"/>
            <a:ext cx="3844705" cy="3527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1F48C-3D7B-42AB-B208-C3A2189129CC}"/>
                  </a:ext>
                </a:extLst>
              </p:cNvPr>
              <p:cNvSpPr txBox="1"/>
              <p:nvPr/>
            </p:nvSpPr>
            <p:spPr>
              <a:xfrm>
                <a:off x="4840260" y="1966958"/>
                <a:ext cx="3458424" cy="4324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1F48C-3D7B-42AB-B208-C3A21891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260" y="1966958"/>
                <a:ext cx="3458424" cy="432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FC32030-7E29-41B4-BC44-8EF3628B0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34" y="3213902"/>
            <a:ext cx="5038911" cy="3067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693F0D-7D83-4D22-B876-6364AC836725}"/>
              </a:ext>
            </a:extLst>
          </p:cNvPr>
          <p:cNvSpPr/>
          <p:nvPr/>
        </p:nvSpPr>
        <p:spPr>
          <a:xfrm>
            <a:off x="6096000" y="4934139"/>
            <a:ext cx="899534" cy="488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33C1-2F52-4EED-857C-AE643854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01" y="1845733"/>
            <a:ext cx="4246408" cy="4435331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Canadian catch monitoring (dockside, at-sea observer) records weights</a:t>
            </a:r>
          </a:p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Not possible to count most species</a:t>
            </a:r>
          </a:p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The same number of animals increase in biomass during the year</a:t>
            </a:r>
          </a:p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Example: Von </a:t>
            </a:r>
            <a:r>
              <a:rPr lang="en-US" sz="2400" dirty="0" err="1"/>
              <a:t>Bertalanffy</a:t>
            </a:r>
            <a:r>
              <a:rPr lang="en-US" sz="2400" dirty="0"/>
              <a:t> Function</a:t>
            </a:r>
          </a:p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Growth curve to relate changes in length to age</a:t>
            </a:r>
          </a:p>
          <a:p>
            <a:pPr marL="227013" indent="-173038">
              <a:buFont typeface="Wingdings" panose="05000000000000000000" pitchFamily="2" charset="2"/>
              <a:buChar char="§"/>
            </a:pPr>
            <a:r>
              <a:rPr lang="en-US" sz="2400" dirty="0"/>
              <a:t>Depends on length at birth (L0), maximum length (</a:t>
            </a:r>
            <a:r>
              <a:rPr lang="en-US" sz="2400" dirty="0" err="1"/>
              <a:t>Linf</a:t>
            </a:r>
            <a:r>
              <a:rPr lang="en-US" sz="2400" dirty="0"/>
              <a:t>) and a growth coefficient (k)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9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B188-6B78-4595-9347-F874566C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873072" cy="1450757"/>
          </a:xfrm>
        </p:spPr>
        <p:txBody>
          <a:bodyPr/>
          <a:lstStyle/>
          <a:p>
            <a:r>
              <a:rPr lang="en-US" dirty="0"/>
              <a:t>Challenge 2: </a:t>
            </a:r>
            <a:br>
              <a:rPr lang="en-US" dirty="0"/>
            </a:br>
            <a:r>
              <a:rPr lang="en-US" dirty="0"/>
              <a:t>Age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426BF-F451-4216-A8B5-342DC2EEE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923" y="1920319"/>
            <a:ext cx="4791527" cy="4136450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How well can we approximate fish age?</a:t>
            </a:r>
          </a:p>
          <a:p>
            <a:pPr marL="398463" indent="-344488">
              <a:buFont typeface="Wingdings" panose="05000000000000000000" pitchFamily="2" charset="2"/>
              <a:buChar char="§"/>
            </a:pPr>
            <a:r>
              <a:rPr lang="en-US" sz="3200" dirty="0"/>
              <a:t>Requires hard structures</a:t>
            </a:r>
          </a:p>
          <a:p>
            <a:pPr marL="398463" indent="-344488">
              <a:buFont typeface="Wingdings" panose="05000000000000000000" pitchFamily="2" charset="2"/>
              <a:buChar char="§"/>
            </a:pPr>
            <a:r>
              <a:rPr lang="en-US" sz="3200" dirty="0"/>
              <a:t>Growth is laid down seasonally</a:t>
            </a:r>
          </a:p>
          <a:p>
            <a:pPr marL="398463" indent="-344488">
              <a:buFont typeface="Wingdings" panose="05000000000000000000" pitchFamily="2" charset="2"/>
              <a:buChar char="§"/>
            </a:pPr>
            <a:r>
              <a:rPr lang="en-US" sz="3200" dirty="0"/>
              <a:t>Banding pattern is used to indicate years</a:t>
            </a:r>
          </a:p>
          <a:p>
            <a:pPr marL="398463" indent="-344488">
              <a:buFont typeface="Wingdings" panose="05000000000000000000" pitchFamily="2" charset="2"/>
              <a:buChar char="§"/>
            </a:pPr>
            <a:r>
              <a:rPr lang="en-US" sz="3200" dirty="0"/>
              <a:t>For some species, age can be very uncertain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189EB4-7F70-47B9-8054-45D69730CC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732"/>
          <a:stretch/>
        </p:blipFill>
        <p:spPr>
          <a:xfrm>
            <a:off x="7746035" y="20072"/>
            <a:ext cx="4333744" cy="343457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81AF761-F60F-4C57-A8DA-E7CAAC82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56" y="3344374"/>
            <a:ext cx="4116101" cy="334635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022D6-632E-4A30-B5E7-F299FBC794C8}"/>
              </a:ext>
            </a:extLst>
          </p:cNvPr>
          <p:cNvSpPr txBox="1"/>
          <p:nvPr/>
        </p:nvSpPr>
        <p:spPr>
          <a:xfrm>
            <a:off x="9639637" y="4217132"/>
            <a:ext cx="2193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white </a:t>
            </a:r>
          </a:p>
          <a:p>
            <a:r>
              <a:rPr lang="en-US" dirty="0"/>
              <a:t>shark growth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A22A-D8F0-4C5A-8106-8D7510C3BF57}"/>
              </a:ext>
            </a:extLst>
          </p:cNvPr>
          <p:cNvSpPr txBox="1"/>
          <p:nvPr/>
        </p:nvSpPr>
        <p:spPr>
          <a:xfrm>
            <a:off x="10026869" y="2171227"/>
            <a:ext cx="16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Otolith readings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E795B-E063-4F4D-B537-CE5CA7D0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65" y="592383"/>
            <a:ext cx="2006519" cy="1999032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AF04A5C-148A-42B8-811A-1CBF40034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2"/>
          <a:stretch/>
        </p:blipFill>
        <p:spPr bwMode="auto">
          <a:xfrm>
            <a:off x="5660347" y="2962852"/>
            <a:ext cx="1775612" cy="275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C36C60-0EC9-4050-BC0C-DA1690957B56}"/>
              </a:ext>
            </a:extLst>
          </p:cNvPr>
          <p:cNvCxnSpPr/>
          <p:nvPr/>
        </p:nvCxnSpPr>
        <p:spPr>
          <a:xfrm>
            <a:off x="8397766" y="4568008"/>
            <a:ext cx="12418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4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A4F-B06E-40F5-AA25-E0EAFA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964914" cy="1450757"/>
          </a:xfrm>
        </p:spPr>
        <p:txBody>
          <a:bodyPr/>
          <a:lstStyle/>
          <a:p>
            <a:r>
              <a:rPr lang="en-US" dirty="0"/>
              <a:t>Challenge 3: </a:t>
            </a:r>
            <a:br>
              <a:rPr lang="en-US" dirty="0"/>
            </a:br>
            <a:r>
              <a:rPr lang="en-US" dirty="0"/>
              <a:t>Estimating S-R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1761-1E2A-41CD-A529-F9793B143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596" y="1918163"/>
            <a:ext cx="4592254" cy="4120500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dirty="0"/>
              <a:t>Can’t have recruitment without spawners (intercept has to be zero)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dirty="0"/>
              <a:t>Very hard to determine slope at the origin, shape and the asymptote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dirty="0"/>
              <a:t>Examples: Ricker model to herring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dirty="0"/>
              <a:t>Note the level of variability in R for a specific value for S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dirty="0"/>
              <a:t>Equilibrium is typically assumed</a:t>
            </a:r>
          </a:p>
          <a:p>
            <a:pPr marL="471805" lvl="2" indent="-171450">
              <a:buFont typeface="Wingdings" panose="05000000000000000000" pitchFamily="2" charset="2"/>
              <a:buChar char="§"/>
            </a:pPr>
            <a:r>
              <a:rPr lang="en-US" dirty="0"/>
              <a:t>Data is a value from a single year</a:t>
            </a:r>
          </a:p>
          <a:p>
            <a:pPr marL="471805" lvl="2" indent="-171450">
              <a:buFont typeface="Wingdings" panose="05000000000000000000" pitchFamily="2" charset="2"/>
              <a:buChar char="§"/>
            </a:pPr>
            <a:r>
              <a:rPr lang="en-US" dirty="0"/>
              <a:t>See different stock sizes</a:t>
            </a:r>
          </a:p>
          <a:p>
            <a:pPr marL="471805" lvl="2" indent="-171450">
              <a:buFont typeface="Wingdings" panose="05000000000000000000" pitchFamily="2" charset="2"/>
              <a:buChar char="§"/>
            </a:pPr>
            <a:r>
              <a:rPr lang="en-US" dirty="0"/>
              <a:t>Different recruitment at same stock size</a:t>
            </a:r>
          </a:p>
          <a:p>
            <a:pPr marL="471805" lvl="2" indent="-171450">
              <a:buFont typeface="Wingdings" panose="05000000000000000000" pitchFamily="2" charset="2"/>
              <a:buChar char="§"/>
            </a:pPr>
            <a:r>
              <a:rPr lang="en-US" dirty="0"/>
              <a:t>Assuming the function is the same to fit the line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006FC06-7954-4980-BCB4-D08CC8821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2132" y="712093"/>
            <a:ext cx="6632060" cy="50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D272-2D34-42FE-9C3B-F71CCAEF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4: </a:t>
            </a:r>
            <a:br>
              <a:rPr lang="en-US" dirty="0"/>
            </a:br>
            <a:r>
              <a:rPr lang="en-US" dirty="0"/>
              <a:t>Natural Mortality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1FACB-9443-4D00-A100-7AB8B3DE9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972476"/>
            <a:ext cx="5147710" cy="4138607"/>
          </a:xfrm>
          <a:ln>
            <a:solidFill>
              <a:srgbClr val="0070C0"/>
            </a:solidFill>
          </a:ln>
        </p:spPr>
        <p:txBody>
          <a:bodyPr/>
          <a:lstStyle/>
          <a:p>
            <a:pPr marL="398463" indent="-280988">
              <a:buFont typeface="Wingdings" panose="05000000000000000000" pitchFamily="2" charset="2"/>
              <a:buChar char="§"/>
            </a:pPr>
            <a:r>
              <a:rPr lang="en-US" sz="2800" dirty="0"/>
              <a:t>Data gives you information on total mortality </a:t>
            </a:r>
          </a:p>
          <a:p>
            <a:pPr marL="398463" indent="-280988">
              <a:buFont typeface="Wingdings" panose="05000000000000000000" pitchFamily="2" charset="2"/>
              <a:buChar char="§"/>
            </a:pPr>
            <a:r>
              <a:rPr lang="en-US" sz="2800" dirty="0"/>
              <a:t>Need to partition it into M and F components</a:t>
            </a:r>
          </a:p>
          <a:p>
            <a:pPr marL="398463" indent="-280988">
              <a:buFont typeface="Wingdings" panose="05000000000000000000" pitchFamily="2" charset="2"/>
              <a:buChar char="§"/>
            </a:pPr>
            <a:r>
              <a:rPr lang="en-US" sz="2800" dirty="0"/>
              <a:t>How do you determine M?</a:t>
            </a:r>
          </a:p>
          <a:p>
            <a:pPr marL="581533" lvl="1" indent="-171450">
              <a:buFont typeface="Wingdings" panose="05000000000000000000" pitchFamily="2" charset="2"/>
              <a:buChar char="§"/>
            </a:pPr>
            <a:r>
              <a:rPr lang="en-US" sz="2000" dirty="0"/>
              <a:t>Estimate it on the basis of longevity?</a:t>
            </a:r>
          </a:p>
          <a:p>
            <a:pPr marL="581533" lvl="1" indent="-171450">
              <a:buFont typeface="Wingdings" panose="05000000000000000000" pitchFamily="2" charset="2"/>
              <a:buChar char="§"/>
            </a:pPr>
            <a:r>
              <a:rPr lang="en-US" sz="2000" dirty="0"/>
              <a:t>Set the value at a constant?</a:t>
            </a:r>
          </a:p>
          <a:p>
            <a:pPr marL="581533" lvl="1" indent="-171450">
              <a:buFont typeface="Wingdings" panose="05000000000000000000" pitchFamily="2" charset="2"/>
              <a:buChar char="§"/>
            </a:pPr>
            <a:r>
              <a:rPr lang="en-US" sz="2000" dirty="0"/>
              <a:t>Try to model different rates among ages?</a:t>
            </a:r>
          </a:p>
          <a:p>
            <a:pPr marL="581533" lvl="1" indent="-171450">
              <a:buFont typeface="Wingdings" panose="05000000000000000000" pitchFamily="2" charset="2"/>
              <a:buChar char="§"/>
            </a:pPr>
            <a:r>
              <a:rPr lang="en-US" sz="2000" dirty="0"/>
              <a:t>Assume that M is tied to environmental conditions?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30E34-7ECD-42F9-A395-BF1C240894C1}"/>
              </a:ext>
            </a:extLst>
          </p:cNvPr>
          <p:cNvSpPr txBox="1"/>
          <p:nvPr/>
        </p:nvSpPr>
        <p:spPr>
          <a:xfrm>
            <a:off x="7926244" y="440561"/>
            <a:ext cx="1917513" cy="76944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M = 0.2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E7700D2-F8D2-4447-B286-CA89D4EA01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/>
          <a:stretch/>
        </p:blipFill>
        <p:spPr bwMode="auto">
          <a:xfrm>
            <a:off x="6614323" y="1846263"/>
            <a:ext cx="4541357" cy="440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ECBA4-9369-451C-8271-7ED4A6F7FC81}"/>
                  </a:ext>
                </a:extLst>
              </p:cNvPr>
              <p:cNvSpPr txBox="1"/>
              <p:nvPr/>
            </p:nvSpPr>
            <p:spPr>
              <a:xfrm>
                <a:off x="7334146" y="1619719"/>
                <a:ext cx="33693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/>
                        </a:rPr>
                        <m:t>=0.941−</m:t>
                      </m:r>
                      <m:r>
                        <a:rPr lang="en-CA" b="0" i="0" smtClean="0">
                          <a:latin typeface="Cambria Math"/>
                        </a:rPr>
                        <m:t>0.873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/>
                        </a:rPr>
                        <m:t>ln</m:t>
                      </m:r>
                      <m:r>
                        <a:rPr lang="en-CA" b="0" i="1" smtClean="0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ECBA4-9369-451C-8271-7ED4A6F7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46" y="1619719"/>
                <a:ext cx="3369320" cy="369332"/>
              </a:xfrm>
              <a:prstGeom prst="rect">
                <a:avLst/>
              </a:prstGeom>
              <a:blipFill>
                <a:blip r:embed="rId3"/>
                <a:stretch>
                  <a:fillRect b="-1129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67A-6DDA-4927-8F0B-369E6B2FC0C0}"/>
                  </a:ext>
                </a:extLst>
              </p:cNvPr>
              <p:cNvSpPr txBox="1"/>
              <p:nvPr/>
            </p:nvSpPr>
            <p:spPr>
              <a:xfrm>
                <a:off x="8617459" y="6223203"/>
                <a:ext cx="10849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</a:rPr>
                            <m:t>ln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67A-6DDA-4927-8F0B-369E6B2F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59" y="6223203"/>
                <a:ext cx="108497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078804-2F00-4AA2-9305-F0F285BBDF7B}"/>
                  </a:ext>
                </a:extLst>
              </p:cNvPr>
              <p:cNvSpPr txBox="1"/>
              <p:nvPr/>
            </p:nvSpPr>
            <p:spPr>
              <a:xfrm rot="16200000">
                <a:off x="6048367" y="3865315"/>
                <a:ext cx="762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/>
                        </a:rPr>
                        <m:t>ln</m:t>
                      </m:r>
                      <m:r>
                        <a:rPr lang="en-CA" b="0" i="1" smtClean="0">
                          <a:latin typeface="Cambria Math"/>
                        </a:rPr>
                        <m:t>⁡(</m:t>
                      </m:r>
                      <m:r>
                        <a:rPr lang="en-CA" b="0" i="1" smtClean="0">
                          <a:latin typeface="Cambria Math"/>
                        </a:rPr>
                        <m:t>𝑍</m:t>
                      </m:r>
                      <m:r>
                        <a:rPr lang="en-CA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078804-2F00-4AA2-9305-F0F285BB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8367" y="3865315"/>
                <a:ext cx="762581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71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BA3B-185D-4E93-9951-658D906D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Dusky Scallop 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F55D-B160-4D3C-AFC5-E167D4A0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96344"/>
            <a:ext cx="10058400" cy="928975"/>
          </a:xfrm>
        </p:spPr>
        <p:txBody>
          <a:bodyPr>
            <a:noAutofit/>
          </a:bodyPr>
          <a:lstStyle/>
          <a:p>
            <a:r>
              <a:rPr lang="en-US" sz="2800" dirty="0"/>
              <a:t>Newly Targeted Species in Maritimes Region.</a:t>
            </a:r>
          </a:p>
          <a:p>
            <a:r>
              <a:rPr lang="en-US" sz="2800" dirty="0"/>
              <a:t>Interest to develop a fishery, and science advice is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80F8-9DE4-48F0-BCF5-0AB81B3F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98" y="1785708"/>
            <a:ext cx="9154803" cy="328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FA95A-4C25-4FB9-B71E-9DB95D2C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02" y="2172208"/>
            <a:ext cx="1995596" cy="197111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732D7-DD4B-488B-B072-580DCFEC2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06" y="2983339"/>
            <a:ext cx="493968" cy="487907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31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E2C6C3-0067-48DB-990F-352CB4F6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8" y="1835590"/>
            <a:ext cx="3706744" cy="248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E8D12-A2D9-43F9-8786-CCBD7660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D491-6452-464F-9B3E-08598760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674" y="2024481"/>
            <a:ext cx="2053326" cy="562488"/>
          </a:xfrm>
        </p:spPr>
        <p:txBody>
          <a:bodyPr/>
          <a:lstStyle/>
          <a:p>
            <a:r>
              <a:rPr lang="en-US" dirty="0"/>
              <a:t>Scientific Survey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B3AE42-358B-4871-B2A2-44545D64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69" y="833301"/>
            <a:ext cx="4815782" cy="30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37857-7F8F-4AB3-B695-4EDE83354C9D}"/>
              </a:ext>
            </a:extLst>
          </p:cNvPr>
          <p:cNvSpPr txBox="1"/>
          <p:nvPr/>
        </p:nvSpPr>
        <p:spPr>
          <a:xfrm>
            <a:off x="7898053" y="463969"/>
            <a:ext cx="172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 History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7F569-398D-41DC-BE70-7786447E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68" y="4419693"/>
            <a:ext cx="5439503" cy="1974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6614F-0000-48D1-BE57-C41542CAC368}"/>
              </a:ext>
            </a:extLst>
          </p:cNvPr>
          <p:cNvSpPr txBox="1"/>
          <p:nvPr/>
        </p:nvSpPr>
        <p:spPr>
          <a:xfrm>
            <a:off x="8332620" y="4049139"/>
            <a:ext cx="13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08139-4752-4681-9097-90E07D4F9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18" r="17463"/>
          <a:stretch/>
        </p:blipFill>
        <p:spPr>
          <a:xfrm>
            <a:off x="2495317" y="4096677"/>
            <a:ext cx="3457216" cy="2311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2CA26-0255-4233-A2D8-758D978BE281}"/>
              </a:ext>
            </a:extLst>
          </p:cNvPr>
          <p:cNvSpPr txBox="1"/>
          <p:nvPr/>
        </p:nvSpPr>
        <p:spPr>
          <a:xfrm>
            <a:off x="4571497" y="3672748"/>
            <a:ext cx="71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</a:t>
            </a:r>
          </a:p>
        </p:txBody>
      </p:sp>
    </p:spTree>
    <p:extLst>
      <p:ext uri="{BB962C8B-B14F-4D97-AF65-F5344CB8AC3E}">
        <p14:creationId xmlns:p14="http://schemas.microsoft.com/office/powerpoint/2010/main" val="273074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01B1-FC90-45A0-BC77-138426C7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Structure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BF0B2B-E657-4F46-A346-2EF8224A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6594"/>
            <a:ext cx="10058400" cy="3988570"/>
          </a:xfrm>
        </p:spPr>
        <p:txBody>
          <a:bodyPr>
            <a:normAutofit lnSpcReduction="10000"/>
          </a:bodyPr>
          <a:lstStyle/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sz="2800" dirty="0"/>
              <a:t> Reading assignment: provided at the end of each session 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sz="2800" dirty="0"/>
              <a:t> Group discussion on the reading: 5-15 minutes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sz="2800" dirty="0"/>
              <a:t> Lecture – ~30 minutes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r>
              <a:rPr lang="en-US" sz="2800" dirty="0"/>
              <a:t> Coding exercise: ~5 minutes; R code provided</a:t>
            </a:r>
          </a:p>
          <a:p>
            <a:pPr marL="288925" indent="-1714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sz="2800" dirty="0"/>
              <a:t>Interpretation from coding exercise: 1-2 page response to a question(s)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8FF09-A68B-44EE-BC49-ABB3F5162EEB}"/>
              </a:ext>
            </a:extLst>
          </p:cNvPr>
          <p:cNvSpPr/>
          <p:nvPr/>
        </p:nvSpPr>
        <p:spPr>
          <a:xfrm>
            <a:off x="609600" y="2715491"/>
            <a:ext cx="11286836" cy="2041236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8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F0E41-5E25-4FE2-B949-EFA6708A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28" y="811372"/>
            <a:ext cx="3053000" cy="169985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Stock Assessment Flowchart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AE01B9-A9F2-4257-B69B-0A94FD5EC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746" y="3814298"/>
            <a:ext cx="3871564" cy="1301786"/>
          </a:xfrm>
        </p:spPr>
        <p:txBody>
          <a:bodyPr/>
          <a:lstStyle/>
          <a:p>
            <a:r>
              <a:rPr lang="en-US" dirty="0" err="1"/>
              <a:t>Kuparinen</a:t>
            </a:r>
            <a:r>
              <a:rPr lang="en-US" dirty="0"/>
              <a:t> et al. 2012. Increasing biological realism of fisheries stock assessment: towards hierarchical Bayesian methods. Environ. Rev.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9EDE98-BF1B-40EB-8364-A1F2A4833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0685"/>
          <a:stretch/>
        </p:blipFill>
        <p:spPr>
          <a:xfrm>
            <a:off x="3908606" y="18032"/>
            <a:ext cx="6316607" cy="655691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89A975-A54C-4A04-9231-359DE8C9F093}"/>
              </a:ext>
            </a:extLst>
          </p:cNvPr>
          <p:cNvSpPr/>
          <p:nvPr/>
        </p:nvSpPr>
        <p:spPr>
          <a:xfrm>
            <a:off x="3444573" y="2861191"/>
            <a:ext cx="146080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D174-6CAB-49EE-B646-7F1B8CB84BF6}"/>
              </a:ext>
            </a:extLst>
          </p:cNvPr>
          <p:cNvSpPr txBox="1"/>
          <p:nvPr/>
        </p:nvSpPr>
        <p:spPr>
          <a:xfrm>
            <a:off x="1797199" y="2858015"/>
            <a:ext cx="164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Exercise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E5FF3-511A-4B5D-9D69-01B0B137C837}"/>
              </a:ext>
            </a:extLst>
          </p:cNvPr>
          <p:cNvSpPr txBox="1"/>
          <p:nvPr/>
        </p:nvSpPr>
        <p:spPr>
          <a:xfrm>
            <a:off x="10303831" y="1628779"/>
            <a:ext cx="16473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Exercise 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B651ED7-CEFE-48A2-B7D5-2587CC952D3F}"/>
              </a:ext>
            </a:extLst>
          </p:cNvPr>
          <p:cNvSpPr/>
          <p:nvPr/>
        </p:nvSpPr>
        <p:spPr>
          <a:xfrm rot="5400000">
            <a:off x="9741302" y="1574182"/>
            <a:ext cx="523219" cy="601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A278A-E8C6-444A-8B29-9031850B44C8}"/>
              </a:ext>
            </a:extLst>
          </p:cNvPr>
          <p:cNvSpPr txBox="1"/>
          <p:nvPr/>
        </p:nvSpPr>
        <p:spPr>
          <a:xfrm>
            <a:off x="10303831" y="2387347"/>
            <a:ext cx="164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Exercise 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2EAE55-A8C3-4E3E-98FB-6724DA97FDDF}"/>
              </a:ext>
            </a:extLst>
          </p:cNvPr>
          <p:cNvSpPr/>
          <p:nvPr/>
        </p:nvSpPr>
        <p:spPr>
          <a:xfrm rot="10800000">
            <a:off x="7843151" y="2407619"/>
            <a:ext cx="2460680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C141B-C5D3-4D85-B622-B27EFAC5E540}"/>
              </a:ext>
            </a:extLst>
          </p:cNvPr>
          <p:cNvSpPr txBox="1"/>
          <p:nvPr/>
        </p:nvSpPr>
        <p:spPr>
          <a:xfrm>
            <a:off x="10303831" y="4018668"/>
            <a:ext cx="164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Exercise 4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C89DF50-8976-4EB6-95D7-C091B7820267}"/>
              </a:ext>
            </a:extLst>
          </p:cNvPr>
          <p:cNvSpPr/>
          <p:nvPr/>
        </p:nvSpPr>
        <p:spPr>
          <a:xfrm rot="10800000">
            <a:off x="8352902" y="4038941"/>
            <a:ext cx="195092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1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1431-DEAF-4234-ACAE-91003B38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 Makes Fishery Science Unique?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77F58-A14E-41EC-8A98-BEB738C0A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1985966"/>
            <a:ext cx="4937760" cy="42017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Life History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Age, Reproduction, Survival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Abundance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estimation, indicators, sampling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Behaviour</a:t>
            </a:r>
            <a:r>
              <a:rPr lang="en-US" dirty="0"/>
              <a:t>, Effort, Socioeconomics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Estimation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non-linear equations, integrated analyses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Future Prediction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Environmental response, mortality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Management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Reference points, status, harvest advice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2ABC9-EFEC-4F1E-912D-7421913F6853}"/>
              </a:ext>
            </a:extLst>
          </p:cNvPr>
          <p:cNvSpPr/>
          <p:nvPr/>
        </p:nvSpPr>
        <p:spPr>
          <a:xfrm>
            <a:off x="1097280" y="1954436"/>
            <a:ext cx="3474720" cy="631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C6E23-E6A0-4239-A470-0F5CF6D75948}"/>
              </a:ext>
            </a:extLst>
          </p:cNvPr>
          <p:cNvSpPr/>
          <p:nvPr/>
        </p:nvSpPr>
        <p:spPr>
          <a:xfrm>
            <a:off x="1097280" y="2638782"/>
            <a:ext cx="3474720" cy="631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1C83D-016D-4A34-A916-10855CEA5139}"/>
              </a:ext>
            </a:extLst>
          </p:cNvPr>
          <p:cNvSpPr/>
          <p:nvPr/>
        </p:nvSpPr>
        <p:spPr>
          <a:xfrm>
            <a:off x="1097280" y="3979094"/>
            <a:ext cx="4318782" cy="631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75042-7B12-416A-B34D-0AF35D3BEBC7}"/>
              </a:ext>
            </a:extLst>
          </p:cNvPr>
          <p:cNvSpPr/>
          <p:nvPr/>
        </p:nvSpPr>
        <p:spPr>
          <a:xfrm>
            <a:off x="1018148" y="5418606"/>
            <a:ext cx="4318782" cy="631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A6F206-8D1F-4B4F-8E3B-1B9B71690D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6154" y="1787065"/>
            <a:ext cx="3856194" cy="2966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3487D-14C0-47E4-B560-629F6E82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915" y="2270309"/>
            <a:ext cx="3007173" cy="2012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E6A7F3-60A8-4EC4-9FAE-8E615E1D3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4415351"/>
            <a:ext cx="5537980" cy="2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AA41-50D3-4D33-A77A-CB51A33D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Speak the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A099-1A77-49F0-BF20-61FAC36E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639" y="231799"/>
            <a:ext cx="4948457" cy="1556323"/>
          </a:xfrm>
          <a:ln w="5715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algn="ctr"/>
            <a:r>
              <a:rPr lang="en-US" sz="3200" b="1" dirty="0"/>
              <a:t>Gough &amp; </a:t>
            </a:r>
            <a:r>
              <a:rPr lang="en-US" sz="3200" b="1" dirty="0" err="1"/>
              <a:t>Kenchington</a:t>
            </a:r>
            <a:r>
              <a:rPr lang="en-US" sz="3200" b="1" dirty="0"/>
              <a:t> 1995. </a:t>
            </a:r>
          </a:p>
          <a:p>
            <a:pPr algn="ctr"/>
            <a:r>
              <a:rPr lang="en-US" sz="3200" b="1" dirty="0"/>
              <a:t>A Glossary of Fisheries Science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E2956-B244-44D4-A6A2-672E4924C041}"/>
              </a:ext>
            </a:extLst>
          </p:cNvPr>
          <p:cNvSpPr txBox="1"/>
          <p:nvPr/>
        </p:nvSpPr>
        <p:spPr>
          <a:xfrm>
            <a:off x="775514" y="2151110"/>
            <a:ext cx="3428624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026E-4C5B-4A45-ADFE-70DAAE55224D}"/>
              </a:ext>
            </a:extLst>
          </p:cNvPr>
          <p:cNvSpPr txBox="1"/>
          <p:nvPr/>
        </p:nvSpPr>
        <p:spPr>
          <a:xfrm>
            <a:off x="4517247" y="1920277"/>
            <a:ext cx="1790875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Elephant" panose="02020904090505020303" pitchFamily="18" charset="0"/>
              </a:rPr>
              <a:t>Stock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096FE-7A29-4BA7-8602-4FB38011D35A}"/>
              </a:ext>
            </a:extLst>
          </p:cNvPr>
          <p:cNvSpPr txBox="1"/>
          <p:nvPr/>
        </p:nvSpPr>
        <p:spPr>
          <a:xfrm>
            <a:off x="5995758" y="3395206"/>
            <a:ext cx="2550698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6600" dirty="0"/>
              <a:t>Cohort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8E411-2E6F-41DD-8EDF-F777728A98CF}"/>
              </a:ext>
            </a:extLst>
          </p:cNvPr>
          <p:cNvSpPr txBox="1"/>
          <p:nvPr/>
        </p:nvSpPr>
        <p:spPr>
          <a:xfrm>
            <a:off x="6447537" y="2268233"/>
            <a:ext cx="2529860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Biomass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F27F5-1BDC-4ECC-BE14-A22CCCBD9FE0}"/>
              </a:ext>
            </a:extLst>
          </p:cNvPr>
          <p:cNvSpPr txBox="1"/>
          <p:nvPr/>
        </p:nvSpPr>
        <p:spPr>
          <a:xfrm>
            <a:off x="1552242" y="3120606"/>
            <a:ext cx="410561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Density dependence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94649-8001-48F0-8ECC-1E0F405C1728}"/>
              </a:ext>
            </a:extLst>
          </p:cNvPr>
          <p:cNvSpPr txBox="1"/>
          <p:nvPr/>
        </p:nvSpPr>
        <p:spPr>
          <a:xfrm>
            <a:off x="10590893" y="3924316"/>
            <a:ext cx="958917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772C-3325-4029-B33A-6E437A137499}"/>
              </a:ext>
            </a:extLst>
          </p:cNvPr>
          <p:cNvSpPr txBox="1"/>
          <p:nvPr/>
        </p:nvSpPr>
        <p:spPr>
          <a:xfrm>
            <a:off x="9856443" y="3370318"/>
            <a:ext cx="595035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798B8-B029-4BD1-B0BB-B0A74E912542}"/>
              </a:ext>
            </a:extLst>
          </p:cNvPr>
          <p:cNvSpPr txBox="1"/>
          <p:nvPr/>
        </p:nvSpPr>
        <p:spPr>
          <a:xfrm>
            <a:off x="9868955" y="4659307"/>
            <a:ext cx="668773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498F6-B6F2-40EF-9938-4DB09050F315}"/>
              </a:ext>
            </a:extLst>
          </p:cNvPr>
          <p:cNvSpPr txBox="1"/>
          <p:nvPr/>
        </p:nvSpPr>
        <p:spPr>
          <a:xfrm>
            <a:off x="8991324" y="3986927"/>
            <a:ext cx="795411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42837-E2DB-4784-BD8F-3F90FA4AE795}"/>
              </a:ext>
            </a:extLst>
          </p:cNvPr>
          <p:cNvSpPr txBox="1"/>
          <p:nvPr/>
        </p:nvSpPr>
        <p:spPr>
          <a:xfrm>
            <a:off x="4413704" y="5009284"/>
            <a:ext cx="4402501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Age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4C785-A6F0-445A-8C6B-67B043AEF6DC}"/>
              </a:ext>
            </a:extLst>
          </p:cNvPr>
          <p:cNvSpPr txBox="1"/>
          <p:nvPr/>
        </p:nvSpPr>
        <p:spPr>
          <a:xfrm>
            <a:off x="241617" y="4033540"/>
            <a:ext cx="5531707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Elephant" panose="02020904090505020303" pitchFamily="18" charset="0"/>
              </a:rPr>
              <a:t>Catch Composition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E5E7A-CC21-4805-9E43-CA5D99D7FC46}"/>
              </a:ext>
            </a:extLst>
          </p:cNvPr>
          <p:cNvSpPr txBox="1"/>
          <p:nvPr/>
        </p:nvSpPr>
        <p:spPr>
          <a:xfrm>
            <a:off x="2115238" y="5332449"/>
            <a:ext cx="1784463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CPUE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E5244-6A44-445B-9B33-DD91C0BD92B6}"/>
              </a:ext>
            </a:extLst>
          </p:cNvPr>
          <p:cNvSpPr txBox="1"/>
          <p:nvPr/>
        </p:nvSpPr>
        <p:spPr>
          <a:xfrm>
            <a:off x="9372508" y="2563831"/>
            <a:ext cx="215636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Selectivity</a:t>
            </a:r>
          </a:p>
        </p:txBody>
      </p:sp>
    </p:spTree>
    <p:extLst>
      <p:ext uri="{BB962C8B-B14F-4D97-AF65-F5344CB8AC3E}">
        <p14:creationId xmlns:p14="http://schemas.microsoft.com/office/powerpoint/2010/main" val="26254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BA862-8FCB-4701-9703-6B7038B61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Life History Theory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9F0E06-8D50-4D39-B2B4-6D14FACF0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An exceptionally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3459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264C-BF35-4F4B-991D-E5915E9F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Dynamics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40A6E1-138B-4CE8-98D6-77F4F1946E1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9836" y="1837297"/>
            <a:ext cx="4373786" cy="409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AE02F6-3E32-4D67-AE39-ABB83FF3E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995" y="1912641"/>
            <a:ext cx="5915223" cy="444611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Mathematics used to represent the size and age composition of a population, based on life history rates.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Four key processes: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Birth, death, immigration, emigration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Life History Rates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Survival [mortality]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Maturity and Reproduction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Equilibrium Assumptions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To estimate rates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Theoretical Ideas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E.g. density dependence (Spawner-recruit relationships)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348FDB0-5CA5-422D-A236-A7582236C9B3}"/>
              </a:ext>
            </a:extLst>
          </p:cNvPr>
          <p:cNvSpPr/>
          <p:nvPr/>
        </p:nvSpPr>
        <p:spPr>
          <a:xfrm>
            <a:off x="2827545" y="2998076"/>
            <a:ext cx="2230244" cy="71367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535BC-AF71-4B0A-892F-A32E7581F2BC}"/>
              </a:ext>
            </a:extLst>
          </p:cNvPr>
          <p:cNvSpPr txBox="1"/>
          <p:nvPr/>
        </p:nvSpPr>
        <p:spPr>
          <a:xfrm>
            <a:off x="7394966" y="4018220"/>
            <a:ext cx="170784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Survival: </a:t>
            </a:r>
          </a:p>
          <a:p>
            <a:r>
              <a:rPr lang="en-US" dirty="0"/>
              <a:t>juvenile to adult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B7BB1-D018-4D90-9562-9767515C04C6}"/>
              </a:ext>
            </a:extLst>
          </p:cNvPr>
          <p:cNvSpPr txBox="1"/>
          <p:nvPr/>
        </p:nvSpPr>
        <p:spPr>
          <a:xfrm>
            <a:off x="9918168" y="2174060"/>
            <a:ext cx="193750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Reproductive rate</a:t>
            </a:r>
          </a:p>
          <a:p>
            <a:r>
              <a:rPr lang="en-US" dirty="0"/>
              <a:t>Fecundity, maturation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5D6EB0-7158-427D-9AA5-24E885707F21}"/>
              </a:ext>
            </a:extLst>
          </p:cNvPr>
          <p:cNvSpPr/>
          <p:nvPr/>
        </p:nvSpPr>
        <p:spPr>
          <a:xfrm>
            <a:off x="262550" y="4544840"/>
            <a:ext cx="5833450" cy="164773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0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60C46-CC8B-4FB0-8F08-D0BBF5D70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67" y="330825"/>
            <a:ext cx="4035972" cy="3515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0A79-DF3A-45DD-A433-51BA0F4C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and Cohorts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6C4E-F8D6-48FA-88BD-33F18705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19" y="2088426"/>
            <a:ext cx="7058748" cy="1583266"/>
          </a:xfrm>
        </p:spPr>
        <p:txBody>
          <a:bodyPr>
            <a:normAutofit/>
          </a:bodyPr>
          <a:lstStyle/>
          <a:p>
            <a:r>
              <a:rPr lang="en-US" sz="3200" b="1" dirty="0"/>
              <a:t>Survival is multiplicative!!!  </a:t>
            </a:r>
            <a:r>
              <a:rPr lang="en-US" sz="3200" dirty="0"/>
              <a:t>Whether you are alive now depends on whether you were alive up to now</a:t>
            </a:r>
          </a:p>
          <a:p>
            <a:endParaRPr lang="en-US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ACFD3B-BE63-47CA-BE28-6F6955441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752623"/>
              </p:ext>
            </p:extLst>
          </p:nvPr>
        </p:nvGraphicFramePr>
        <p:xfrm>
          <a:off x="851338" y="3824166"/>
          <a:ext cx="5759670" cy="209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810">
                  <a:extLst>
                    <a:ext uri="{9D8B030D-6E8A-4147-A177-3AD203B41FA5}">
                      <a16:colId xmlns:a16="http://schemas.microsoft.com/office/drawing/2014/main" val="1500340748"/>
                    </a:ext>
                  </a:extLst>
                </a:gridCol>
                <a:gridCol w="827315">
                  <a:extLst>
                    <a:ext uri="{9D8B030D-6E8A-4147-A177-3AD203B41FA5}">
                      <a16:colId xmlns:a16="http://schemas.microsoft.com/office/drawing/2014/main" val="2829137206"/>
                    </a:ext>
                  </a:extLst>
                </a:gridCol>
                <a:gridCol w="818305">
                  <a:extLst>
                    <a:ext uri="{9D8B030D-6E8A-4147-A177-3AD203B41FA5}">
                      <a16:colId xmlns:a16="http://schemas.microsoft.com/office/drawing/2014/main" val="3949321300"/>
                    </a:ext>
                  </a:extLst>
                </a:gridCol>
                <a:gridCol w="822810">
                  <a:extLst>
                    <a:ext uri="{9D8B030D-6E8A-4147-A177-3AD203B41FA5}">
                      <a16:colId xmlns:a16="http://schemas.microsoft.com/office/drawing/2014/main" val="299060231"/>
                    </a:ext>
                  </a:extLst>
                </a:gridCol>
                <a:gridCol w="822810">
                  <a:extLst>
                    <a:ext uri="{9D8B030D-6E8A-4147-A177-3AD203B41FA5}">
                      <a16:colId xmlns:a16="http://schemas.microsoft.com/office/drawing/2014/main" val="3594303211"/>
                    </a:ext>
                  </a:extLst>
                </a:gridCol>
                <a:gridCol w="822810">
                  <a:extLst>
                    <a:ext uri="{9D8B030D-6E8A-4147-A177-3AD203B41FA5}">
                      <a16:colId xmlns:a16="http://schemas.microsoft.com/office/drawing/2014/main" val="2330094187"/>
                    </a:ext>
                  </a:extLst>
                </a:gridCol>
                <a:gridCol w="822810">
                  <a:extLst>
                    <a:ext uri="{9D8B030D-6E8A-4147-A177-3AD203B41FA5}">
                      <a16:colId xmlns:a16="http://schemas.microsoft.com/office/drawing/2014/main" val="3166370421"/>
                    </a:ext>
                  </a:extLst>
                </a:gridCol>
              </a:tblGrid>
              <a:tr h="29934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22174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366447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8325904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357232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58944909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7773569"/>
                  </a:ext>
                </a:extLst>
              </a:tr>
              <a:tr h="29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79707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3827B1A-614F-44DE-84C6-D6EA0E9CB17D}"/>
              </a:ext>
            </a:extLst>
          </p:cNvPr>
          <p:cNvSpPr/>
          <p:nvPr/>
        </p:nvSpPr>
        <p:spPr>
          <a:xfrm>
            <a:off x="4141077" y="3824166"/>
            <a:ext cx="814551" cy="2095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4BE53-863B-4FD0-89FE-873877A6F4FF}"/>
              </a:ext>
            </a:extLst>
          </p:cNvPr>
          <p:cNvSpPr txBox="1"/>
          <p:nvPr/>
        </p:nvSpPr>
        <p:spPr>
          <a:xfrm>
            <a:off x="6714489" y="3948526"/>
            <a:ext cx="4878422" cy="184665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Example: annual survival rate of 82%</a:t>
            </a:r>
          </a:p>
          <a:p>
            <a:endParaRPr lang="en-US" dirty="0"/>
          </a:p>
          <a:p>
            <a:r>
              <a:rPr lang="en-US" sz="2400" dirty="0"/>
              <a:t>Question: would you expect a sample </a:t>
            </a:r>
          </a:p>
          <a:p>
            <a:r>
              <a:rPr lang="en-US" sz="2400" dirty="0"/>
              <a:t>from the population in 2004 to have</a:t>
            </a:r>
          </a:p>
          <a:p>
            <a:r>
              <a:rPr lang="en-US" sz="2400" dirty="0"/>
              <a:t>these same abundance values? </a:t>
            </a:r>
          </a:p>
        </p:txBody>
      </p:sp>
    </p:spTree>
    <p:extLst>
      <p:ext uri="{BB962C8B-B14F-4D97-AF65-F5344CB8AC3E}">
        <p14:creationId xmlns:p14="http://schemas.microsoft.com/office/powerpoint/2010/main" val="118154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6FC3-198B-45DC-9720-AEF0E356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and Mortality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09A2E-267C-459D-8BA2-F4EBEFD2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1302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Survival example:  Age0*0.82=Age1;   Age1*0.82=Age2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This is an annual rate, describing changes in </a:t>
            </a:r>
            <a:r>
              <a:rPr lang="en-US" sz="2800" dirty="0">
                <a:highlight>
                  <a:srgbClr val="FFFF00"/>
                </a:highlight>
              </a:rPr>
              <a:t>population size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Mathematically:			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</a:t>
            </a:r>
            <a:r>
              <a:rPr lang="en-US" sz="2800" b="1" dirty="0"/>
              <a:t>BUT we are actually concerned with mortality (M)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Survival is related to mortality by: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When studying mortality we are interested in </a:t>
            </a:r>
            <a:r>
              <a:rPr lang="en-US" sz="2800" dirty="0">
                <a:highlight>
                  <a:srgbClr val="FFFF00"/>
                </a:highlight>
              </a:rPr>
              <a:t>rates of change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 M is more convenient to express as an instantaneous 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 Mortality is a continuous process.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32B8F89-FC84-4257-A65E-5B9B0665E61A}"/>
                  </a:ext>
                </a:extLst>
              </p:cNvPr>
              <p:cNvSpPr/>
              <p:nvPr/>
            </p:nvSpPr>
            <p:spPr>
              <a:xfrm>
                <a:off x="3849471" y="2818497"/>
                <a:ext cx="1422697" cy="9572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CA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CA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CA" sz="2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32B8F89-FC84-4257-A65E-5B9B0665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471" y="2818497"/>
                <a:ext cx="1422697" cy="957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ADAE44-52E7-4594-A310-A2DDFE277BF0}"/>
                  </a:ext>
                </a:extLst>
              </p:cNvPr>
              <p:cNvSpPr txBox="1"/>
              <p:nvPr/>
            </p:nvSpPr>
            <p:spPr>
              <a:xfrm>
                <a:off x="6416246" y="4390523"/>
                <a:ext cx="1666208" cy="4769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/>
                        </a:rPr>
                        <m:t>𝑆</m:t>
                      </m:r>
                      <m:r>
                        <a:rPr lang="en-CA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/>
                            </a:rPr>
                            <m:t>(−</m:t>
                          </m:r>
                          <m:r>
                            <a:rPr lang="en-CA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CA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ADAE44-52E7-4594-A310-A2DDFE277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46" y="4390523"/>
                <a:ext cx="1666208" cy="476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28FDB3-3498-4E23-8950-E4A0CB5528F1}"/>
                  </a:ext>
                </a:extLst>
              </p:cNvPr>
              <p:cNvSpPr txBox="1"/>
              <p:nvPr/>
            </p:nvSpPr>
            <p:spPr>
              <a:xfrm>
                <a:off x="6554255" y="5947774"/>
                <a:ext cx="1390189" cy="6182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CA" b="0" i="1" smtClean="0">
                              <a:latin typeface="Cambria Math"/>
                            </a:rPr>
                            <m:t>𝑑𝑇</m:t>
                          </m:r>
                        </m:den>
                      </m:f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𝑀𝑁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28FDB3-3498-4E23-8950-E4A0CB552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55" y="5947774"/>
                <a:ext cx="1390189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87D0D8-9517-4AA0-A46D-F7566F5D02ED}"/>
              </a:ext>
            </a:extLst>
          </p:cNvPr>
          <p:cNvSpPr/>
          <p:nvPr/>
        </p:nvSpPr>
        <p:spPr>
          <a:xfrm>
            <a:off x="794729" y="5727098"/>
            <a:ext cx="5580668" cy="490194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44AA-5324-4F8D-A544-1941FCC0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and Reproduction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BF6F9-F69F-4D02-A95D-10B7813A7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4" y="1960226"/>
            <a:ext cx="4114663" cy="3631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7FE8F-01BC-4143-8D9B-036D6B5306C5}"/>
              </a:ext>
            </a:extLst>
          </p:cNvPr>
          <p:cNvSpPr txBox="1"/>
          <p:nvPr/>
        </p:nvSpPr>
        <p:spPr>
          <a:xfrm>
            <a:off x="1334814" y="5731567"/>
            <a:ext cx="14008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Semelparous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314E118-235F-4E6C-B23F-9D84661B9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829" y="1960226"/>
            <a:ext cx="3908180" cy="36623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C1FBE3BB-31DA-45A2-846E-D72CF8ABD485}"/>
              </a:ext>
            </a:extLst>
          </p:cNvPr>
          <p:cNvSpPr/>
          <p:nvPr/>
        </p:nvSpPr>
        <p:spPr>
          <a:xfrm rot="14341899">
            <a:off x="7253323" y="2252000"/>
            <a:ext cx="1082565" cy="71008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35765-D075-4F08-A5B3-A7C5FC2F9412}"/>
              </a:ext>
            </a:extLst>
          </p:cNvPr>
          <p:cNvSpPr txBox="1"/>
          <p:nvPr/>
        </p:nvSpPr>
        <p:spPr>
          <a:xfrm>
            <a:off x="5754414" y="5750873"/>
            <a:ext cx="12727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Iteroparous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E37D1-8766-4547-911E-0C1139A4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12" y="1960224"/>
            <a:ext cx="3768574" cy="3675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ED55B-3ADF-42A6-BB07-B1EC1F47650A}"/>
              </a:ext>
            </a:extLst>
          </p:cNvPr>
          <p:cNvSpPr txBox="1"/>
          <p:nvPr/>
        </p:nvSpPr>
        <p:spPr>
          <a:xfrm>
            <a:off x="9407188" y="5750873"/>
            <a:ext cx="174849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Other Life Cycles</a:t>
            </a:r>
          </a:p>
        </p:txBody>
      </p:sp>
    </p:spTree>
    <p:extLst>
      <p:ext uri="{BB962C8B-B14F-4D97-AF65-F5344CB8AC3E}">
        <p14:creationId xmlns:p14="http://schemas.microsoft.com/office/powerpoint/2010/main" val="13681362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1271</TotalTime>
  <Words>1255</Words>
  <Application>Microsoft Office PowerPoint</Application>
  <PresentationFormat>Widescreen</PresentationFormat>
  <Paragraphs>212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Aharoni</vt:lpstr>
      <vt:lpstr>Algerian</vt:lpstr>
      <vt:lpstr>Arial Rounded MT Bold</vt:lpstr>
      <vt:lpstr>Calibri</vt:lpstr>
      <vt:lpstr>Calibri Light</vt:lpstr>
      <vt:lpstr>Cambria Math</vt:lpstr>
      <vt:lpstr>Elephant</vt:lpstr>
      <vt:lpstr>Wingdings</vt:lpstr>
      <vt:lpstr>Retrospect</vt:lpstr>
      <vt:lpstr>A Taste of Fisheries Science</vt:lpstr>
      <vt:lpstr>Structure of this Module</vt:lpstr>
      <vt:lpstr>What Makes Fishery Science Unique?</vt:lpstr>
      <vt:lpstr>Speak the Language</vt:lpstr>
      <vt:lpstr>Life History Theory</vt:lpstr>
      <vt:lpstr>Population Dynamics</vt:lpstr>
      <vt:lpstr>Survival and Cohorts</vt:lpstr>
      <vt:lpstr>Survival and Mortality</vt:lpstr>
      <vt:lpstr>Maturity and Reproduction</vt:lpstr>
      <vt:lpstr>How Do Populations Change in Size?</vt:lpstr>
      <vt:lpstr>Stock-Recruitment Relationships</vt:lpstr>
      <vt:lpstr>How Does Fishing Come In?</vt:lpstr>
      <vt:lpstr>Simple as 1, 2, 3…..</vt:lpstr>
      <vt:lpstr>Challenge 1: Individual vs. Biomass</vt:lpstr>
      <vt:lpstr>Challenge 2:  Age Structure</vt:lpstr>
      <vt:lpstr>Challenge 3:  Estimating S-R</vt:lpstr>
      <vt:lpstr>Challenge 4:  Natural Mortality</vt:lpstr>
      <vt:lpstr>Dusky Scallop Shark</vt:lpstr>
      <vt:lpstr>Step 1: Sampling</vt:lpstr>
      <vt:lpstr>Stock Assessment Flowchart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Taste of Fisheries Science</dc:title>
  <dc:creator>Bowlby, Heather</dc:creator>
  <cp:lastModifiedBy>Bowlby, Heather</cp:lastModifiedBy>
  <cp:revision>76</cp:revision>
  <dcterms:created xsi:type="dcterms:W3CDTF">2021-11-24T17:50:02Z</dcterms:created>
  <dcterms:modified xsi:type="dcterms:W3CDTF">2022-02-02T17:22:45Z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2021-11-24T17:50:01Z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87c9e40f-c66b-4c59-936b-0b5d7a1c5d41</vt:lpwstr>
  </property>
  <property fmtid="{D5CDD505-2E9C-101B-9397-08002B2CF9AE}" pid="8" name="MSIP_Label_1bfb733f-faef-464c-9b6d-731b56f94973_ContentBits">
    <vt:lpwstr>0</vt:lpwstr>
  </property>
</Properties>
</file>